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8" r:id="rId3"/>
    <p:sldId id="303" r:id="rId4"/>
    <p:sldId id="315" r:id="rId5"/>
    <p:sldId id="278" r:id="rId6"/>
    <p:sldId id="295" r:id="rId7"/>
    <p:sldId id="296" r:id="rId8"/>
    <p:sldId id="297" r:id="rId9"/>
    <p:sldId id="298" r:id="rId10"/>
    <p:sldId id="268" r:id="rId11"/>
    <p:sldId id="279" r:id="rId12"/>
    <p:sldId id="299" r:id="rId13"/>
    <p:sldId id="300" r:id="rId14"/>
    <p:sldId id="301" r:id="rId15"/>
    <p:sldId id="302" r:id="rId16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" panose="020B0603020102020204" pitchFamily="34" charset="0"/>
      <p:regular r:id="rId27"/>
      <p:bold r:id="rId28"/>
      <p:italic r:id="rId29"/>
      <p:boldItalic r:id="rId30"/>
    </p:embeddedFont>
    <p:embeddedFont>
      <p:font typeface="Roboto Condensed" panose="02000000000000000000" pitchFamily="2" charset="0"/>
      <p:regular r:id="rId31"/>
      <p:bold r:id="rId32"/>
      <p:italic r:id="rId33"/>
      <p:boldItalic r:id="rId34"/>
    </p:embeddedFont>
    <p:embeddedFont>
      <p:font typeface="Roboto Mon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9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Encabezado de sección 3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28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9" r:id="rId4"/>
    <p:sldLayoutId id="2147483661" r:id="rId5"/>
    <p:sldLayoutId id="2147483678" r:id="rId6"/>
    <p:sldLayoutId id="2147483677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Un selector CSS permite seleccionar un elemento dentro de un documento HTML al cual se le va a aplicar la regla de estilos.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Existen varias formas de definir selectores las cuales son:</a:t>
            </a:r>
          </a:p>
          <a:p>
            <a:pPr lvl="1"/>
            <a:r>
              <a:rPr lang="es-ES_tradnl" u="sng" dirty="0">
                <a:latin typeface="Calibri" panose="020F0502020204030204" pitchFamily="34" charset="0"/>
                <a:cs typeface="Calibri" panose="020F0502020204030204" pitchFamily="34" charset="0"/>
              </a:rPr>
              <a:t>Selector de elemento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: en este caso se define un elemento o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al cual se le aplicará el estilo,  esto se aplicará todos los elementos de la página </a:t>
            </a:r>
          </a:p>
          <a:p>
            <a:pPr lvl="1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EACB69-B897-3641-BCDA-0EA3246E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541" y="4054413"/>
            <a:ext cx="3009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82E6A62-43A8-4B63-AE2D-DA233E9DA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u="sng" dirty="0"/>
              <a:t>Selector de ID</a:t>
            </a:r>
            <a:r>
              <a:rPr lang="es-ES" dirty="0"/>
              <a:t>: en este caso, se define una regla de estilo que se aplicará asociada al atributo id de un elemento HTML.</a:t>
            </a:r>
            <a:endParaRPr lang="es-CL" dirty="0"/>
          </a:p>
          <a:p>
            <a:pPr marL="533400" lvl="1" indent="0">
              <a:buNone/>
            </a:pPr>
            <a:endParaRPr lang="es-CL" dirty="0"/>
          </a:p>
          <a:p>
            <a:pPr marL="533400" lvl="1" indent="0">
              <a:buNone/>
            </a:pPr>
            <a:endParaRPr lang="es-CL" dirty="0"/>
          </a:p>
          <a:p>
            <a:pPr marL="533400" lvl="1" indent="0">
              <a:buNone/>
            </a:pPr>
            <a:endParaRPr lang="es-CL" dirty="0"/>
          </a:p>
          <a:p>
            <a:pPr marL="533400" lvl="1" indent="0">
              <a:buNone/>
            </a:pPr>
            <a:endParaRPr lang="es-CL" dirty="0"/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lvl="1"/>
            <a:r>
              <a:rPr lang="es-CL" dirty="0">
                <a:latin typeface="Franklin Gothic" panose="020B0604020202020204" charset="0"/>
                <a:cs typeface="Franklin Gothic" panose="020B0604020202020204" charset="0"/>
              </a:rPr>
              <a:t>En el ejemplo anterior, la regla definida, se aplicará a cualquier elemento que contenta el atributo </a:t>
            </a:r>
            <a:r>
              <a:rPr lang="es-CL" b="1" dirty="0">
                <a:latin typeface="Franklin Gothic" panose="020B0604020202020204" charset="0"/>
                <a:cs typeface="Franklin Gothic" panose="020B0604020202020204" charset="0"/>
              </a:rPr>
              <a:t>id=“centrado”</a:t>
            </a:r>
            <a:endParaRPr lang="es-ES" b="1" dirty="0">
              <a:latin typeface="Franklin Gothic" panose="020B0604020202020204" charset="0"/>
              <a:cs typeface="Franklin Gothic" panose="020B060402020202020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AA2386-5029-47D8-8A98-7472624A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D4D3D4E-BB27-C142-AEE9-141D83F7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182895"/>
            <a:ext cx="2755900" cy="990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87241F-F39B-AF4E-98E2-DDDEC1DF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791490"/>
            <a:ext cx="3492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0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785B9B0-5AED-4F37-98EF-70427AF9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u="sng" dirty="0"/>
              <a:t>Selector de clase</a:t>
            </a:r>
            <a:r>
              <a:rPr lang="es-ES" dirty="0"/>
              <a:t>: en este caso se define una regla, asociada a la definición de una clase, la asociación entre la regla de estilos y el elemento se hace a través de atributo “</a:t>
            </a:r>
            <a:r>
              <a:rPr lang="es-ES" dirty="0" err="1"/>
              <a:t>class</a:t>
            </a:r>
            <a:r>
              <a:rPr lang="es-ES" dirty="0"/>
              <a:t>” del elemento HTML.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Por ejemplo la regla se podría definir de la siguiente forma:</a:t>
            </a:r>
          </a:p>
          <a:p>
            <a:pPr marL="2362200" lvl="5" indent="0">
              <a:buNone/>
            </a:pPr>
            <a:endParaRPr lang="es-ES" sz="2000" dirty="0">
              <a:latin typeface="Consolas" panose="020B0609020204030204" pitchFamily="49" charset="0"/>
            </a:endParaRPr>
          </a:p>
          <a:p>
            <a:pPr marL="2362200" lvl="5" indent="0">
              <a:buNone/>
            </a:pPr>
            <a:endParaRPr lang="es-ES" sz="2000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ES" dirty="0"/>
          </a:p>
          <a:p>
            <a:pPr marL="533400" lvl="1" indent="0">
              <a:buNone/>
            </a:pPr>
            <a:endParaRPr lang="es-ES" dirty="0"/>
          </a:p>
          <a:p>
            <a:pPr marL="533400" lvl="1" indent="0">
              <a:buNone/>
            </a:pPr>
            <a:endParaRPr lang="es-ES" dirty="0"/>
          </a:p>
          <a:p>
            <a:pPr lvl="1"/>
            <a:r>
              <a:rPr lang="es-ES" dirty="0"/>
              <a:t>La aplicación se podría realizar de la siguiente forma:</a:t>
            </a:r>
          </a:p>
          <a:p>
            <a:pPr marL="533400" lvl="1" indent="0">
              <a:buNone/>
            </a:pPr>
            <a:r>
              <a:rPr lang="en-US" dirty="0"/>
              <a:t> </a:t>
            </a:r>
          </a:p>
          <a:p>
            <a:pPr marL="533400" lvl="1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 </a:t>
            </a:r>
            <a:endParaRPr lang="es-ES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C27A51-B5F6-4016-A17A-69D67206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C06265-3A6C-0447-AD3F-607ADE84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01" y="2930852"/>
            <a:ext cx="2981654" cy="13298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3B9837-5692-7B44-8B72-12D3D2E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78" y="5283857"/>
            <a:ext cx="52451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199B37B-D8D5-445C-B9F8-B9D3569F1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/>
              <a:t>Existe un selector universal que se representa por el signo “*”.</a:t>
            </a:r>
          </a:p>
          <a:p>
            <a:pPr marL="533400" lvl="1" indent="0">
              <a:buNone/>
            </a:pPr>
            <a:endParaRPr lang="es-ES" dirty="0"/>
          </a:p>
          <a:p>
            <a:pPr lvl="1"/>
            <a:r>
              <a:rPr lang="es-ES" dirty="0"/>
              <a:t>Este selector universal se utiliza para definir reglas “universales” es decir que se aplican a todos los elementos en el documento.</a:t>
            </a:r>
          </a:p>
          <a:p>
            <a:pPr lvl="1"/>
            <a:endParaRPr lang="es-ES" dirty="0"/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7E16EFF-6BB3-4949-A6B3-EDCF01DC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8A6DA2-F42D-D441-ABCC-A5D17F86F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1" y="3002893"/>
            <a:ext cx="2832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BF9A08D-1FD3-40BF-9BE2-7411D3DD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/>
              <a:t>La agrupación de reglas, permite aplicar la misma regla a varios elementos, por ejemplo:</a:t>
            </a:r>
            <a:endParaRPr lang="es-CL" dirty="0"/>
          </a:p>
          <a:p>
            <a:pPr lvl="1"/>
            <a:endParaRPr lang="es-CL" dirty="0"/>
          </a:p>
          <a:p>
            <a:pPr marL="533400" lvl="1" indent="0">
              <a:buNone/>
            </a:pPr>
            <a:endParaRPr lang="es-ES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ES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ES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ES" dirty="0">
              <a:latin typeface="Consolas" panose="020B0609020204030204" pitchFamily="49" charset="0"/>
            </a:endParaRPr>
          </a:p>
          <a:p>
            <a:pPr lvl="1"/>
            <a:r>
              <a:rPr lang="es-ES" dirty="0">
                <a:latin typeface="Franklin Gothic" panose="020B0604020202020204" charset="0"/>
                <a:cs typeface="Franklin Gothic" panose="020B0604020202020204" charset="0"/>
              </a:rPr>
              <a:t>En este caso la regla se aplicará a todos los selectores definidos y separados por “,”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B2ADEC-1627-4D4E-AC13-D3FB2A53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SELECTOR CSS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4B77F5-395E-D44A-A51F-CDDDDB97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205859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HOJAS DE ESTILO CSS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Qué es CSS.</a:t>
            </a:r>
          </a:p>
          <a:p>
            <a:r>
              <a:rPr lang="es-ES_tradnl" dirty="0"/>
              <a:t>Selectores CSS.</a:t>
            </a:r>
          </a:p>
          <a:p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942022-C6DC-4F03-B572-50D86518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CSS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368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QUÉ ES CSS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192477" cy="5137800"/>
          </a:xfrm>
        </p:spPr>
        <p:txBody>
          <a:bodyPr/>
          <a:lstStyle/>
          <a:p>
            <a:r>
              <a:rPr lang="es-ES_tradnl" dirty="0"/>
              <a:t>El diseño de las páginas web, siempre estuvo ligado al HTML.</a:t>
            </a: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CSS  permite, en conjunto con HTML dar forma, color, posición y un conjunto de características visuales a la una página Web.</a:t>
            </a:r>
          </a:p>
          <a:p>
            <a:r>
              <a:rPr lang="es-ES" dirty="0"/>
              <a:t>Las hojas de estilo en cascada CSS(</a:t>
            </a:r>
            <a:r>
              <a:rPr lang="es-ES" dirty="0" err="1"/>
              <a:t>Cascading</a:t>
            </a:r>
            <a:r>
              <a:rPr lang="es-ES" dirty="0"/>
              <a:t> Style </a:t>
            </a:r>
            <a:r>
              <a:rPr lang="es-ES" dirty="0" err="1"/>
              <a:t>Sheets</a:t>
            </a:r>
            <a:r>
              <a:rPr lang="es-ES" dirty="0"/>
              <a:t>) permiten definir una serie de “reglas de estilo” que se aplican al contenido de la página.</a:t>
            </a:r>
          </a:p>
          <a:p>
            <a:r>
              <a:rPr lang="es-ES" dirty="0"/>
              <a:t>Las reglas de estilo se definen separadas del contenido, es decir existe independencia entre la hoja de estilos y el contenido, de esta forma, CSS surge como una buena forma de definir el diseño independiente del contenido.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B33BC6-303A-9448-8AFD-93F8F423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029" y="5423338"/>
            <a:ext cx="1866598" cy="11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C1756-BCA6-4BDF-B03C-70D4A71C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CSS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47EE5A-815E-4DCD-8492-08555C82B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Actualmente CSS3 es el complemento perfecto para HTML5</a:t>
            </a:r>
          </a:p>
          <a:p>
            <a:endParaRPr lang="es-ES" dirty="0"/>
          </a:p>
          <a:p>
            <a:r>
              <a:rPr lang="es-ES" dirty="0"/>
              <a:t>Las reglas de estilo están compuestas por un selector que define el ámbito de aplicación de la regla y encerrado entre los signos “{“ y “}”, uno o varios pares ordenados de propiedad con valor, cada par ordenado, se separa por un signo “;”</a:t>
            </a:r>
          </a:p>
          <a:p>
            <a:pPr marL="50800" indent="0" algn="ctr">
              <a:buNone/>
            </a:pPr>
            <a:endParaRPr lang="es-CL" dirty="0"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C1FF28-E819-8549-B368-714FD4B7D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17" y="3787500"/>
            <a:ext cx="4152735" cy="2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6504-5114-4391-87DC-CB023A0D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CSS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9D3D91-79C1-4E31-BF91-434F98E49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hojas de estilo se pueden incluir de 3 formas en un documento HTML</a:t>
            </a:r>
          </a:p>
          <a:p>
            <a:pPr lvl="1"/>
            <a:r>
              <a:rPr lang="es-ES" dirty="0"/>
              <a:t>Puedes definir reglas de estilo “</a:t>
            </a:r>
            <a:r>
              <a:rPr lang="es-ES" dirty="0" err="1"/>
              <a:t>inline</a:t>
            </a:r>
            <a:r>
              <a:rPr lang="es-ES" dirty="0"/>
              <a:t>” es decir, la regla se define explícitamente en la etiqueta dentro del documento HTML, por ejemplo:</a:t>
            </a:r>
          </a:p>
          <a:p>
            <a:pPr marL="533400" lvl="1" indent="0">
              <a:buNone/>
            </a:pPr>
            <a:endParaRPr lang="es-ES" dirty="0"/>
          </a:p>
          <a:p>
            <a:pPr marL="533400" lvl="1" indent="0" algn="ctr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85B572-D3FA-7242-8416-7EC392DB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75488"/>
            <a:ext cx="723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92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CD8E0-F787-4EB4-B1A7-69015A0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CSS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2EC0D3-0C0E-404D-AECC-82AB3CFF7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/>
              <a:t>También se pueden definir las reglas de estilo en la sección del encabezado:</a:t>
            </a:r>
          </a:p>
          <a:p>
            <a:pPr lvl="1"/>
            <a:endParaRPr lang="es-ES" dirty="0"/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endParaRPr lang="es-CL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r>
              <a:rPr lang="es-CL" dirty="0">
                <a:latin typeface="Franklin Gothic" panose="020B0604020202020204" charset="0"/>
                <a:cs typeface="Franklin Gothic" panose="020B0604020202020204" charset="0"/>
              </a:rPr>
              <a:t>En este caso, el estilo se aplicará a todos los elementos &lt;DIV&gt;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EBDD6A-5A5D-5D49-88DA-B787CE36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15" y="2001993"/>
            <a:ext cx="2814751" cy="29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85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F1958-0F90-4B62-B110-FF1BEF622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CSS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1DACA1-D2C2-439C-8E8B-202165110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/>
              <a:t>Finalmente las reglas de estilo se pueden definir en archivos externos cuya extensión será “.</a:t>
            </a:r>
            <a:r>
              <a:rPr lang="es-ES" dirty="0" err="1"/>
              <a:t>css</a:t>
            </a:r>
            <a:r>
              <a:rPr lang="es-ES" dirty="0"/>
              <a:t>”.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El archivo externo, debe estar vinculado desde el documento HTML, dentro de la cabecera, es decir, entre los &lt;HEAD&gt;&lt;/HEAD&gt;,  utilizando la siguiente sintaxis:</a:t>
            </a:r>
          </a:p>
          <a:p>
            <a:pPr lvl="1"/>
            <a:endParaRPr lang="es-ES" dirty="0"/>
          </a:p>
          <a:p>
            <a:pPr marL="50800" indent="0" algn="ctr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endParaRPr lang="es-CL" sz="2000" dirty="0">
              <a:latin typeface="Franklin Gothic" panose="020B0604020202020204" charset="0"/>
              <a:cs typeface="Franklin Gothic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FE6D35-0D83-8244-BBDB-F2C279E4D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3787500"/>
            <a:ext cx="635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29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7425</TotalTime>
  <Words>577</Words>
  <Application>Microsoft Macintosh PowerPoint</Application>
  <PresentationFormat>Presentación en pantalla (4:3)</PresentationFormat>
  <Paragraphs>76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Bebas Neue</vt:lpstr>
      <vt:lpstr>Roboto</vt:lpstr>
      <vt:lpstr>Calibri</vt:lpstr>
      <vt:lpstr>Roboto Mono</vt:lpstr>
      <vt:lpstr>Arial</vt:lpstr>
      <vt:lpstr>Consolas</vt:lpstr>
      <vt:lpstr>Roboto Condensed</vt:lpstr>
      <vt:lpstr>Franklin Gothic</vt:lpstr>
      <vt:lpstr>Tema de Office</vt:lpstr>
      <vt:lpstr>DESARROLLO WEB</vt:lpstr>
      <vt:lpstr>HOJAS DE ESTILO CSS</vt:lpstr>
      <vt:lpstr>EN ESTA SESIÓN</vt:lpstr>
      <vt:lpstr>QUÉ ES CSS</vt:lpstr>
      <vt:lpstr>QUÉ ES CSS</vt:lpstr>
      <vt:lpstr>QUÉ ES CSS</vt:lpstr>
      <vt:lpstr>QUÉ ES CSS</vt:lpstr>
      <vt:lpstr>QUÉ ES CSS</vt:lpstr>
      <vt:lpstr>QUÉ ES CSS</vt:lpstr>
      <vt:lpstr>SELECTOR CSS</vt:lpstr>
      <vt:lpstr>SELECTOR CSS</vt:lpstr>
      <vt:lpstr>SELECTOR CSS</vt:lpstr>
      <vt:lpstr>SELECTOR CSS</vt:lpstr>
      <vt:lpstr>SELECTOR CSS</vt:lpstr>
      <vt:lpstr>SELECTOR CSS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50</cp:revision>
  <dcterms:modified xsi:type="dcterms:W3CDTF">2020-06-11T21:30:18Z</dcterms:modified>
</cp:coreProperties>
</file>